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C441A8-01D0-4206-A23B-E86109A47E2B}" v="3" dt="2023-04-18T08:36:49.2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3C441A8-01D0-4206-A23B-E86109A47E2B}"/>
    <pc:docChg chg="modSld">
      <pc:chgData name="Shailee Upadhayay" userId="556280587117f9d7" providerId="LiveId" clId="{A3C441A8-01D0-4206-A23B-E86109A47E2B}" dt="2023-04-18T08:36:49.280" v="2" actId="1076"/>
      <pc:docMkLst>
        <pc:docMk/>
      </pc:docMkLst>
      <pc:sldChg chg="addSp modSp">
        <pc:chgData name="Shailee Upadhayay" userId="556280587117f9d7" providerId="LiveId" clId="{A3C441A8-01D0-4206-A23B-E86109A47E2B}" dt="2023-04-18T08:36:49.280" v="2" actId="1076"/>
        <pc:sldMkLst>
          <pc:docMk/>
          <pc:sldMk cId="2647466499" sldId="256"/>
        </pc:sldMkLst>
        <pc:spChg chg="mod">
          <ac:chgData name="Shailee Upadhayay" userId="556280587117f9d7" providerId="LiveId" clId="{A3C441A8-01D0-4206-A23B-E86109A47E2B}" dt="2023-04-18T08:36:49.280" v="2" actId="1076"/>
          <ac:spMkLst>
            <pc:docMk/>
            <pc:sldMk cId="2647466499" sldId="256"/>
            <ac:spMk id="2" creationId="{9B1B0A25-3C3D-B204-DA08-24CDAC584721}"/>
          </ac:spMkLst>
        </pc:spChg>
        <pc:picChg chg="add mod">
          <ac:chgData name="Shailee Upadhayay" userId="556280587117f9d7" providerId="LiveId" clId="{A3C441A8-01D0-4206-A23B-E86109A47E2B}" dt="2023-04-18T08:36:49.280" v="2" actId="1076"/>
          <ac:picMkLst>
            <pc:docMk/>
            <pc:sldMk cId="2647466499" sldId="256"/>
            <ac:picMk id="1026" creationId="{BDA17C76-B49C-AB69-E474-D0372318A2F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C0228F-8919-4129-9E9D-D706E30BC056}"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93116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0228F-8919-4129-9E9D-D706E30BC056}"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68682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0228F-8919-4129-9E9D-D706E30BC056}"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1362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0228F-8919-4129-9E9D-D706E30BC056}"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60945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C0228F-8919-4129-9E9D-D706E30BC056}"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10464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C0228F-8919-4129-9E9D-D706E30BC056}"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173418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C0228F-8919-4129-9E9D-D706E30BC056}" type="datetimeFigureOut">
              <a:rPr lang="en-IN" smtClean="0"/>
              <a:t>18-04-2023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206245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C0228F-8919-4129-9E9D-D706E30BC056}" type="datetimeFigureOut">
              <a:rPr lang="en-IN" smtClean="0"/>
              <a:t>18-04-2023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172046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0228F-8919-4129-9E9D-D706E30BC056}" type="datetimeFigureOut">
              <a:rPr lang="en-IN" smtClean="0"/>
              <a:t>18-04-2023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299997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0228F-8919-4129-9E9D-D706E30BC056}"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2915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0228F-8919-4129-9E9D-D706E30BC056}"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51670A-7535-4568-9C30-E27D9351030C}" type="slidenum">
              <a:rPr lang="en-IN" smtClean="0"/>
              <a:t>‹#›</a:t>
            </a:fld>
            <a:endParaRPr lang="en-IN"/>
          </a:p>
        </p:txBody>
      </p:sp>
    </p:spTree>
    <p:extLst>
      <p:ext uri="{BB962C8B-B14F-4D97-AF65-F5344CB8AC3E}">
        <p14:creationId xmlns:p14="http://schemas.microsoft.com/office/powerpoint/2010/main" val="218752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0228F-8919-4129-9E9D-D706E30BC056}" type="datetimeFigureOut">
              <a:rPr lang="en-IN" smtClean="0"/>
              <a:t>18-04-2023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1670A-7535-4568-9C30-E27D9351030C}" type="slidenum">
              <a:rPr lang="en-IN" smtClean="0"/>
              <a:t>‹#›</a:t>
            </a:fld>
            <a:endParaRPr lang="en-IN"/>
          </a:p>
        </p:txBody>
      </p:sp>
    </p:spTree>
    <p:extLst>
      <p:ext uri="{BB962C8B-B14F-4D97-AF65-F5344CB8AC3E}">
        <p14:creationId xmlns:p14="http://schemas.microsoft.com/office/powerpoint/2010/main" val="24951787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B0A25-3C3D-B204-DA08-24CDAC584721}"/>
              </a:ext>
            </a:extLst>
          </p:cNvPr>
          <p:cNvSpPr>
            <a:spLocks noGrp="1"/>
          </p:cNvSpPr>
          <p:nvPr>
            <p:ph type="ctrTitle"/>
          </p:nvPr>
        </p:nvSpPr>
        <p:spPr>
          <a:xfrm>
            <a:off x="1607975" y="1234136"/>
            <a:ext cx="8845939" cy="2040017"/>
          </a:xfrm>
        </p:spPr>
        <p:txBody>
          <a:bodyPr/>
          <a:lstStyle/>
          <a:p>
            <a:endParaRPr lang="en-IN" dirty="0"/>
          </a:p>
        </p:txBody>
      </p:sp>
      <p:sp>
        <p:nvSpPr>
          <p:cNvPr id="3" name="Subtitle 2">
            <a:extLst>
              <a:ext uri="{FF2B5EF4-FFF2-40B4-BE49-F238E27FC236}">
                <a16:creationId xmlns:a16="http://schemas.microsoft.com/office/drawing/2014/main" id="{67C2F57C-AC11-A28D-F20F-BD8D6589E840}"/>
              </a:ext>
            </a:extLst>
          </p:cNvPr>
          <p:cNvSpPr>
            <a:spLocks noGrp="1"/>
          </p:cNvSpPr>
          <p:nvPr>
            <p:ph type="subTitle" idx="1"/>
          </p:nvPr>
        </p:nvSpPr>
        <p:spPr/>
        <p:txBody>
          <a:bodyPr/>
          <a:lstStyle/>
          <a:p>
            <a:endParaRPr lang="en-IN" dirty="0"/>
          </a:p>
        </p:txBody>
      </p:sp>
      <p:pic>
        <p:nvPicPr>
          <p:cNvPr id="1026" name="Picture 2" descr="Research Design: Definition, Types &amp; Characteristics | Leverage Edu">
            <a:extLst>
              <a:ext uri="{FF2B5EF4-FFF2-40B4-BE49-F238E27FC236}">
                <a16:creationId xmlns:a16="http://schemas.microsoft.com/office/drawing/2014/main" id="{BDA17C76-B49C-AB69-E474-D0372318A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575" y="111773"/>
            <a:ext cx="10615127" cy="663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46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E0D72-224C-C1E8-F41C-36CBBAD3C42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94139F-7525-D76F-42BD-7854BD768B06}"/>
              </a:ext>
            </a:extLst>
          </p:cNvPr>
          <p:cNvSpPr>
            <a:spLocks noGrp="1"/>
          </p:cNvSpPr>
          <p:nvPr>
            <p:ph idx="1"/>
          </p:nvPr>
        </p:nvSpPr>
        <p:spPr/>
        <p:txBody>
          <a:bodyPr>
            <a:noAutofit/>
          </a:bodyPr>
          <a:lstStyle/>
          <a:p>
            <a:pPr marL="0" indent="0" algn="just">
              <a:lnSpc>
                <a:spcPct val="107000"/>
              </a:lnSpc>
              <a:spcBef>
                <a:spcPts val="200"/>
              </a:spcBef>
              <a:buNone/>
            </a:pPr>
            <a:r>
              <a:rPr lang="en-IN" sz="2000" b="1" dirty="0">
                <a:solidFill>
                  <a:schemeClr val="accent1">
                    <a:lumMod val="60000"/>
                    <a:lumOff val="40000"/>
                  </a:schemeClr>
                </a:solidFill>
                <a:effectLst/>
                <a:latin typeface="Algerian" panose="04020705040A02060702" pitchFamily="82" charset="0"/>
                <a:ea typeface="Times New Roman" panose="02020603050405020304" pitchFamily="18" charset="0"/>
                <a:cs typeface="Times New Roman" panose="02020603050405020304" pitchFamily="18" charset="0"/>
              </a:rPr>
              <a:t>Dependent and independent variable</a:t>
            </a:r>
          </a:p>
          <a:p>
            <a:pPr marL="0" indent="0" algn="just">
              <a:lnSpc>
                <a:spcPct val="107000"/>
              </a:lnSpc>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 concept which can take on different quantitative values is called a variable. As such the concepts like weight, height, income are all examples of variables. If one variable depends upon or is a consequence of the other variable, it is termed as a dependent variable, and the variable that is antecedent to the dependent variable it is termed as an independent variable. For instance, if we say that height depends upon age, then height is a dependent variable and age is an independent variable. Further, if in addition to being dependent upon age, height also depends upon the individual’s food habits, then height is a dependent variable and age and food habits are independent variables. </a:t>
            </a:r>
          </a:p>
          <a:p>
            <a:pPr marL="0" indent="0" algn="just">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65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C2684-602C-F4F2-E2DC-6B979BB179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822779C-A940-C6A4-8592-4390C49438AA}"/>
              </a:ext>
            </a:extLst>
          </p:cNvPr>
          <p:cNvSpPr>
            <a:spLocks noGrp="1"/>
          </p:cNvSpPr>
          <p:nvPr>
            <p:ph idx="1"/>
          </p:nvPr>
        </p:nvSpPr>
        <p:spPr/>
        <p:txBody>
          <a:bodyPr>
            <a:normAutofit fontScale="77500" lnSpcReduction="20000"/>
          </a:bodyPr>
          <a:lstStyle/>
          <a:p>
            <a:pPr marL="0" indent="0" algn="just">
              <a:lnSpc>
                <a:spcPct val="107000"/>
              </a:lnSpc>
              <a:spcBef>
                <a:spcPts val="200"/>
              </a:spcBef>
              <a:buNone/>
            </a:pPr>
            <a:r>
              <a:rPr lang="en-IN" sz="2800" b="1" dirty="0">
                <a:solidFill>
                  <a:schemeClr val="accent1">
                    <a:lumMod val="60000"/>
                    <a:lumOff val="40000"/>
                  </a:schemeClr>
                </a:solidFill>
                <a:effectLst/>
                <a:latin typeface="Algerian" panose="04020705040A02060702" pitchFamily="82" charset="0"/>
                <a:ea typeface="Times New Roman" panose="02020603050405020304" pitchFamily="18" charset="0"/>
                <a:cs typeface="Times New Roman" panose="02020603050405020304" pitchFamily="18" charset="0"/>
              </a:rPr>
              <a:t>Extraneous Variable</a:t>
            </a: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Independent variables that are not related to the purpose of the study but may affect the dependent variable are termed as extraneous variables. Suppose the researcher wants to test the hypothesis that there is a relationship between children’s gains in social studies achievement and their self- concepts. In this case self-concept is an independent variable and social studies achievement is a dependent variable. Intelligence may as well affect the social studies achievement, but since it is not related to the purpose of the study undertaken by the researcher, it will be termed as an extraneous variable. Whatever effect is noticed on dependent variable as a result of extraneous variable(s) is technically described as an ‘experimental error. A study must always be so designed that the effect upon the dependent variable is attributed entirely to the independent variable(s), and not to some extraneous variable or variables.</a:t>
            </a:r>
          </a:p>
          <a:p>
            <a:pPr marL="0" indent="0">
              <a:buNone/>
            </a:pPr>
            <a:endParaRPr lang="en-IN" dirty="0"/>
          </a:p>
        </p:txBody>
      </p:sp>
    </p:spTree>
    <p:extLst>
      <p:ext uri="{BB962C8B-B14F-4D97-AF65-F5344CB8AC3E}">
        <p14:creationId xmlns:p14="http://schemas.microsoft.com/office/powerpoint/2010/main" val="134042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8301-6DFE-3918-046F-A644A08B807E}"/>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629EBB9-7A82-92FC-CC14-2BEF3592210E}"/>
              </a:ext>
            </a:extLst>
          </p:cNvPr>
          <p:cNvSpPr>
            <a:spLocks noGrp="1"/>
          </p:cNvSpPr>
          <p:nvPr>
            <p:ph idx="1"/>
          </p:nvPr>
        </p:nvSpPr>
        <p:spPr>
          <a:xfrm>
            <a:off x="838200" y="2062065"/>
            <a:ext cx="10515600" cy="3667028"/>
          </a:xfrm>
        </p:spPr>
        <p:txBody>
          <a:bodyPr>
            <a:noAutofit/>
          </a:bodyPr>
          <a:lstStyle/>
          <a:p>
            <a:pPr marL="0" indent="0" algn="just">
              <a:lnSpc>
                <a:spcPct val="107000"/>
              </a:lnSpc>
              <a:spcBef>
                <a:spcPts val="200"/>
              </a:spcBef>
              <a:buNone/>
            </a:pPr>
            <a:r>
              <a:rPr lang="en-IN" sz="2400" b="1" dirty="0">
                <a:solidFill>
                  <a:schemeClr val="accent1">
                    <a:lumMod val="40000"/>
                    <a:lumOff val="60000"/>
                  </a:schemeClr>
                </a:solidFill>
                <a:effectLst/>
                <a:latin typeface="Algerian" panose="04020705040A02060702" pitchFamily="82" charset="0"/>
                <a:ea typeface="Times New Roman" panose="02020603050405020304" pitchFamily="18" charset="0"/>
                <a:cs typeface="Times New Roman" panose="02020603050405020304" pitchFamily="18" charset="0"/>
              </a:rPr>
              <a:t>Control</a:t>
            </a:r>
          </a:p>
          <a:p>
            <a:pPr marL="0" indent="0" algn="just">
              <a:lnSpc>
                <a:spcPct val="107000"/>
              </a:lnSpc>
              <a:spcAft>
                <a:spcPts val="800"/>
              </a:spcAft>
              <a:buNone/>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One important characteristic of a good research design is to minimise the influence or effect of extraneous variable(s). The technical term ‘control’ is used when we design the study minimising the effects of extraneous independent variables. In experimental research, the term ‘control’ is used to refer to restrain experimental conditions.</a:t>
            </a:r>
          </a:p>
          <a:p>
            <a:pPr marL="0" indent="0">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97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2699D-372D-C23F-1441-C622BBB649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9B81B99-02EE-6B80-7B09-524D02E61A1D}"/>
              </a:ext>
            </a:extLst>
          </p:cNvPr>
          <p:cNvSpPr>
            <a:spLocks noGrp="1"/>
          </p:cNvSpPr>
          <p:nvPr>
            <p:ph idx="1"/>
          </p:nvPr>
        </p:nvSpPr>
        <p:spPr/>
        <p:txBody>
          <a:bodyPr>
            <a:normAutofit/>
          </a:bodyPr>
          <a:lstStyle/>
          <a:p>
            <a:pPr marL="0" indent="0" algn="just">
              <a:lnSpc>
                <a:spcPct val="107000"/>
              </a:lnSpc>
              <a:spcBef>
                <a:spcPts val="200"/>
              </a:spcBef>
              <a:buNone/>
            </a:pPr>
            <a:r>
              <a:rPr lang="en-IN" sz="2400" b="1" dirty="0">
                <a:solidFill>
                  <a:schemeClr val="accent1">
                    <a:lumMod val="60000"/>
                    <a:lumOff val="40000"/>
                  </a:schemeClr>
                </a:solidFill>
                <a:effectLst/>
                <a:latin typeface="Algerian" panose="04020705040A02060702" pitchFamily="82" charset="0"/>
                <a:ea typeface="Times New Roman" panose="02020603050405020304" pitchFamily="18" charset="0"/>
                <a:cs typeface="Times New Roman" panose="02020603050405020304" pitchFamily="18" charset="0"/>
              </a:rPr>
              <a:t>Research Hypothesis</a:t>
            </a:r>
          </a:p>
          <a:p>
            <a:pPr marL="0" indent="0" algn="just">
              <a:lnSpc>
                <a:spcPct val="107000"/>
              </a:lnSpc>
              <a:spcAft>
                <a:spcPts val="800"/>
              </a:spcAft>
              <a:buNone/>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When a prediction or a hypothesised relationship is to be tested by scientific methods, it is termed as research hypothesis. The research hypothesis is a predictive statement that relates an independent variable to a dependent variable. Usually, a research hypothesis must contain, at least, one independent and one dependent variable. Predictive statements which are not to be objectively verified or the relationships that are assumed but not to be tested, are not termed research hypothesis.</a:t>
            </a:r>
          </a:p>
          <a:p>
            <a:endParaRPr lang="en-IN" sz="2400" dirty="0"/>
          </a:p>
        </p:txBody>
      </p:sp>
    </p:spTree>
    <p:extLst>
      <p:ext uri="{BB962C8B-B14F-4D97-AF65-F5344CB8AC3E}">
        <p14:creationId xmlns:p14="http://schemas.microsoft.com/office/powerpoint/2010/main" val="29706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10FC-9EC6-DD39-B548-931C712213E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6DC09F-96B1-7282-CFB9-882A73189AF2}"/>
              </a:ext>
            </a:extLst>
          </p:cNvPr>
          <p:cNvSpPr>
            <a:spLocks noGrp="1"/>
          </p:cNvSpPr>
          <p:nvPr>
            <p:ph idx="1"/>
          </p:nvPr>
        </p:nvSpPr>
        <p:spPr/>
        <p:txBody>
          <a:bodyPr>
            <a:normAutofit/>
          </a:bodyPr>
          <a:lstStyle/>
          <a:p>
            <a:pPr marL="0" indent="0" algn="just">
              <a:buNone/>
            </a:pPr>
            <a:r>
              <a:rPr lang="en-US" sz="2400" dirty="0">
                <a:solidFill>
                  <a:schemeClr val="accent1">
                    <a:lumMod val="60000"/>
                    <a:lumOff val="40000"/>
                  </a:schemeClr>
                </a:solidFill>
                <a:latin typeface="Algerian" panose="04020705040A02060702" pitchFamily="82" charset="0"/>
                <a:cs typeface="Times New Roman" panose="02020603050405020304" pitchFamily="18" charset="0"/>
              </a:rPr>
              <a:t>Concomitant variable</a:t>
            </a:r>
          </a:p>
          <a:p>
            <a:pPr marL="0" indent="0" algn="just">
              <a:buNone/>
            </a:pPr>
            <a:r>
              <a:rPr lang="en-US" sz="2400" dirty="0">
                <a:latin typeface="Times New Roman" panose="02020603050405020304" pitchFamily="18" charset="0"/>
                <a:cs typeface="Times New Roman" panose="02020603050405020304" pitchFamily="18" charset="0"/>
              </a:rPr>
              <a:t>A concomitant variable (sometimes called a “covariate”) is a variable that is not of primary interest in a study, but nonetheless may have some interaction with the variable(s) of interest being studied.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91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62</TotalTime>
  <Words>486</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2023-04-18T07:34:21Z</dcterms:created>
  <dcterms:modified xsi:type="dcterms:W3CDTF">2023-04-18T08:36:49Z</dcterms:modified>
</cp:coreProperties>
</file>